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24"/>
  </p:notesMasterIdLst>
  <p:sldIdLst>
    <p:sldId id="350" r:id="rId2"/>
    <p:sldId id="258" r:id="rId3"/>
    <p:sldId id="259" r:id="rId4"/>
    <p:sldId id="347" r:id="rId5"/>
    <p:sldId id="345" r:id="rId6"/>
    <p:sldId id="262" r:id="rId7"/>
    <p:sldId id="333" r:id="rId8"/>
    <p:sldId id="334" r:id="rId9"/>
    <p:sldId id="340" r:id="rId10"/>
    <p:sldId id="336" r:id="rId11"/>
    <p:sldId id="337" r:id="rId12"/>
    <p:sldId id="338" r:id="rId13"/>
    <p:sldId id="339" r:id="rId14"/>
    <p:sldId id="316" r:id="rId15"/>
    <p:sldId id="323" r:id="rId16"/>
    <p:sldId id="260" r:id="rId17"/>
    <p:sldId id="348" r:id="rId18"/>
    <p:sldId id="346" r:id="rId19"/>
    <p:sldId id="360" r:id="rId20"/>
    <p:sldId id="285" r:id="rId21"/>
    <p:sldId id="349" r:id="rId22"/>
    <p:sldId id="286" r:id="rId23"/>
  </p:sldIdLst>
  <p:sldSz cx="9144000" cy="6858000" type="screen4x3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  <a:sym typeface="Calibri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  <a:sym typeface="Calibri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  <a:sym typeface="Calibri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  <a:sym typeface="Calibri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  <a:sym typeface="Calibri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  <a:sym typeface="Calibri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  <a:sym typeface="Calibri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  <a:sym typeface="Calibri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  <a:sym typeface="Calibri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Row>
  </a:tblStyle>
  <a:tblStyle styleId="{EEE7283C-3CF3-47DC-8721-378D4A62B22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Row>
  </a:tblStyle>
  <a:tblStyle styleId="{CF821DB8-F4EB-4A41-A1BA-3FCAFE7338EE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Row>
  </a:tblStyle>
  <a:tblStyle styleId="{33BA23B1-9221-436E-865A-0063620EA4FD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Row>
  </a:tblStyle>
  <a:tblStyle styleId="{2708684C-4D16-4618-839F-0558EEFCDFE6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4" autoAdjust="0"/>
    <p:restoredTop sz="94681" autoAdjust="0"/>
  </p:normalViewPr>
  <p:slideViewPr>
    <p:cSldViewPr>
      <p:cViewPr>
        <p:scale>
          <a:sx n="100" d="100"/>
          <a:sy n="100" d="100"/>
        </p:scale>
        <p:origin x="-727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99136621080259"/>
          <c:y val="2.157818340889207E-2"/>
          <c:w val="0.88638221209190959"/>
          <c:h val="0.89117235345581802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-5.8479532163742687E-3"/>
                  <c:y val="-3.7878986717569396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8479532163742687E-3"/>
                  <c:y val="-7.575757575757576E-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3859649122807015E-3"/>
                  <c:y val="2.2727272727272728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4619883040935672E-3"/>
                  <c:y val="5.0505050505050735E-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4619883040935672E-3"/>
                  <c:y val="-1.0101010101010102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5.8479532163742687E-3"/>
                  <c:y val="1.0101010101010095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5.8479532163742687E-3"/>
                  <c:y val="2.0201821363238687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2.9239766081871343E-3"/>
                  <c:y val="5.0505050505050622E-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1695906432748537E-2"/>
                  <c:y val="1.7676767676767673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9790026246719159E-3"/>
                  <c:y val="2.5252326413743736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/>
                      <a:t>$214,606</a:t>
                    </a:r>
                  </a:p>
                </c:rich>
              </c:tx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5.8479532163742687E-3"/>
                  <c:y val="2.5252525252525194E-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0"/>
                  <c:y val="5.3030303030303032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0"/>
                  <c:y val="0.12626262626262627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0"/>
                  <c:y val="-3.0303030303030304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Sheet1!$A$1:$F$1</c:f>
              <c:strCach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strCache>
            </c:strRef>
          </c:cat>
          <c:val>
            <c:numRef>
              <c:f>Sheet1!$A$2:$F$2</c:f>
              <c:numCache>
                <c:formatCode>"$"#,##0_);[Red]\("$"#,##0\)</c:formatCode>
                <c:ptCount val="6"/>
                <c:pt idx="0">
                  <c:v>199759</c:v>
                </c:pt>
                <c:pt idx="1">
                  <c:v>213945</c:v>
                </c:pt>
                <c:pt idx="2">
                  <c:v>229839</c:v>
                </c:pt>
                <c:pt idx="3">
                  <c:v>214606</c:v>
                </c:pt>
                <c:pt idx="4">
                  <c:v>278197</c:v>
                </c:pt>
                <c:pt idx="5">
                  <c:v>249751</c:v>
                </c:pt>
              </c:numCache>
            </c:numRef>
          </c:val>
        </c:ser>
        <c:ser>
          <c:idx val="1"/>
          <c:order val="1"/>
          <c:invertIfNegative val="0"/>
          <c:cat>
            <c:strRef>
              <c:f>Sheet1!$A$1:$F$1</c:f>
              <c:strCach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strCache>
            </c:strRef>
          </c:cat>
          <c:val>
            <c:numRef>
              <c:f>Sheet1!$A$3:$F$3</c:f>
              <c:numCache>
                <c:formatCode>General</c:formatCode>
                <c:ptCount val="6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7086464"/>
        <c:axId val="157088000"/>
      </c:barChart>
      <c:dateAx>
        <c:axId val="1570864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/>
          <a:lstStyle/>
          <a:p>
            <a:pPr>
              <a:defRPr/>
            </a:pPr>
            <a:endParaRPr lang="en-US"/>
          </a:p>
        </c:txPr>
        <c:crossAx val="157088000"/>
        <c:crosses val="autoZero"/>
        <c:auto val="0"/>
        <c:lblOffset val="100"/>
        <c:baseTimeUnit val="days"/>
      </c:dateAx>
      <c:valAx>
        <c:axId val="157088000"/>
        <c:scaling>
          <c:orientation val="minMax"/>
        </c:scaling>
        <c:delete val="0"/>
        <c:axPos val="l"/>
        <c:majorGridlines/>
        <c:numFmt formatCode="&quot;$&quot;#,##0_);[Red]\(&quot;$&quot;#,##0\)" sourceLinked="1"/>
        <c:majorTickMark val="out"/>
        <c:minorTickMark val="none"/>
        <c:tickLblPos val="nextTo"/>
        <c:crossAx val="1570864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941382327209093E-2"/>
          <c:y val="4.0372425037779366E-2"/>
          <c:w val="0.91155891146445933"/>
          <c:h val="0.7774667674006466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Mandatory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Sheet1!$A$2:$A$10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</c:numRef>
          </c:cat>
          <c:val>
            <c:numRef>
              <c:f>Sheet1!$B$2:$B$10</c:f>
              <c:numCache>
                <c:formatCode>General</c:formatCode>
                <c:ptCount val="9"/>
                <c:pt idx="0">
                  <c:v>63</c:v>
                </c:pt>
                <c:pt idx="1">
                  <c:v>64</c:v>
                </c:pt>
                <c:pt idx="2">
                  <c:v>62</c:v>
                </c:pt>
                <c:pt idx="3">
                  <c:v>56</c:v>
                </c:pt>
                <c:pt idx="4">
                  <c:v>119</c:v>
                </c:pt>
                <c:pt idx="5">
                  <c:v>114</c:v>
                </c:pt>
                <c:pt idx="6">
                  <c:v>106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Voluntary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Sheet1!$A$2:$A$10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</c:numRef>
          </c:cat>
          <c:val>
            <c:numRef>
              <c:f>Sheet1!$C$2:$C$10</c:f>
              <c:numCache>
                <c:formatCode>General</c:formatCode>
                <c:ptCount val="9"/>
                <c:pt idx="0">
                  <c:v>65</c:v>
                </c:pt>
                <c:pt idx="1">
                  <c:v>74</c:v>
                </c:pt>
                <c:pt idx="2">
                  <c:v>74</c:v>
                </c:pt>
                <c:pt idx="3">
                  <c:v>71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 Payment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Sheet1!$A$2:$A$10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</c:numRef>
          </c:cat>
          <c:val>
            <c:numRef>
              <c:f>Sheet1!$D$2:$D$10</c:f>
              <c:numCache>
                <c:formatCode>General</c:formatCode>
                <c:ptCount val="9"/>
                <c:pt idx="0">
                  <c:v>61</c:v>
                </c:pt>
                <c:pt idx="1">
                  <c:v>53</c:v>
                </c:pt>
                <c:pt idx="2">
                  <c:v>55</c:v>
                </c:pt>
                <c:pt idx="3">
                  <c:v>61</c:v>
                </c:pt>
                <c:pt idx="4">
                  <c:v>70</c:v>
                </c:pt>
                <c:pt idx="5">
                  <c:v>74</c:v>
                </c:pt>
                <c:pt idx="6">
                  <c:v>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1209088"/>
        <c:axId val="151210624"/>
      </c:barChart>
      <c:dateAx>
        <c:axId val="1512090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0"/>
          <a:lstStyle/>
          <a:p>
            <a:pPr>
              <a:defRPr/>
            </a:pPr>
            <a:endParaRPr lang="en-US"/>
          </a:p>
        </c:txPr>
        <c:crossAx val="151210624"/>
        <c:crosses val="autoZero"/>
        <c:auto val="0"/>
        <c:lblOffset val="100"/>
        <c:baseTimeUnit val="days"/>
      </c:dateAx>
      <c:valAx>
        <c:axId val="15121062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51209088"/>
        <c:crosses val="autoZero"/>
        <c:crossBetween val="between"/>
      </c:valAx>
    </c:plotArea>
    <c:legend>
      <c:legendPos val="b"/>
      <c:layout/>
      <c:overlay val="0"/>
    </c:legend>
    <c:plotVisOnly val="0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3333497375328081E-2"/>
          <c:y val="0.13173351377952755"/>
          <c:w val="0.6491710958005249"/>
          <c:h val="0.83767372047244104"/>
        </c:manualLayout>
      </c:layout>
      <c:pie3DChart>
        <c:varyColors val="1"/>
        <c:ser>
          <c:idx val="0"/>
          <c:order val="0"/>
          <c:tx>
            <c:strRef>
              <c:f>Sheet1!$A$1</c:f>
              <c:strCache>
                <c:ptCount val="1"/>
                <c:pt idx="0">
                  <c:v>Asset Category</c:v>
                </c:pt>
              </c:strCache>
            </c:strRef>
          </c:tx>
          <c:dLbls>
            <c:txPr>
              <a:bodyPr/>
              <a:lstStyle/>
              <a:p>
                <a:pPr>
                  <a:defRPr sz="2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Equities</c:v>
                </c:pt>
                <c:pt idx="1">
                  <c:v>Fixed Income</c:v>
                </c:pt>
                <c:pt idx="2">
                  <c:v>Cash and Money Market</c:v>
                </c:pt>
              </c:strCache>
            </c:strRef>
          </c:cat>
          <c:val>
            <c:numRef>
              <c:f>Sheet1!$B$2:$B$4</c:f>
              <c:numCache>
                <c:formatCode>_("$"* #,##0_);_("$"* \(#,##0\);_("$"* "-"??_);_(@_)</c:formatCode>
                <c:ptCount val="3"/>
                <c:pt idx="0">
                  <c:v>130979</c:v>
                </c:pt>
                <c:pt idx="1">
                  <c:v>117065</c:v>
                </c:pt>
                <c:pt idx="2">
                  <c:v>1565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Income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8735632183908046E-3"/>
                  <c:y val="-8.80952380952381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3103448275862068E-3"/>
                  <c:y val="-7.8571428571428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8.6206896551724137E-3"/>
                  <c:y val="-2.61904761904761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8735632183908046E-3"/>
                  <c:y val="3.8095238095238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8735632183908046E-3"/>
                  <c:y val="7.38095238095238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7.1839080459770114E-3"/>
                  <c:y val="-0.104761904761904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Sheet1!$B$1:$H$1</c:f>
              <c:strCach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strCache>
            </c:strRef>
          </c:cat>
          <c:val>
            <c:numRef>
              <c:f>Sheet1!$B$2:$H$2</c:f>
              <c:numCache>
                <c:formatCode>"$"#,##0;[Red]"$"#,##0</c:formatCode>
                <c:ptCount val="7"/>
                <c:pt idx="0">
                  <c:v>21427</c:v>
                </c:pt>
                <c:pt idx="1">
                  <c:v>18957</c:v>
                </c:pt>
                <c:pt idx="2">
                  <c:v>24343</c:v>
                </c:pt>
                <c:pt idx="3">
                  <c:v>21656</c:v>
                </c:pt>
                <c:pt idx="4">
                  <c:v>22295</c:v>
                </c:pt>
                <c:pt idx="5">
                  <c:v>23192.880000000001</c:v>
                </c:pt>
                <c:pt idx="6">
                  <c:v>22142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Expenses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dLbl>
              <c:idx val="0"/>
              <c:layout>
                <c:manualLayout>
                  <c:x val="-8.6206896551724137E-3"/>
                  <c:y val="-8.57142857142857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7.14285714285713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-0.119047619047619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2.14285714285714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Sheet1!$B$1:$H$1</c:f>
              <c:strCach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strCache>
            </c:strRef>
          </c:cat>
          <c:val>
            <c:numRef>
              <c:f>Sheet1!$B$3:$H$3</c:f>
              <c:numCache>
                <c:formatCode>"$"#,##0;[Red]"$"#,##0</c:formatCode>
                <c:ptCount val="7"/>
                <c:pt idx="0">
                  <c:v>26019</c:v>
                </c:pt>
                <c:pt idx="1">
                  <c:v>15823</c:v>
                </c:pt>
                <c:pt idx="2">
                  <c:v>20200</c:v>
                </c:pt>
                <c:pt idx="3">
                  <c:v>17920</c:v>
                </c:pt>
                <c:pt idx="4">
                  <c:v>28283</c:v>
                </c:pt>
                <c:pt idx="5">
                  <c:v>22454.87</c:v>
                </c:pt>
                <c:pt idx="6">
                  <c:v>23774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Difference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-3.333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0057471264367816E-2"/>
                  <c:y val="-4.52380952380952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4367816091954023E-3"/>
                  <c:y val="-4.28571428571428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4367816091954023E-3"/>
                  <c:y val="-6.666666666666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4367816091954023E-3"/>
                  <c:y val="9.52384701912260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5.7472395691917817E-3"/>
                  <c:y val="-2.61904761904761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8678160919540231E-2"/>
                  <c:y val="6.90478065241844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5.7471264367816091E-3"/>
                  <c:y val="8.09523809523809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Sheet1!$B$1:$H$1</c:f>
              <c:strCach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strCache>
            </c:strRef>
          </c:cat>
          <c:val>
            <c:numRef>
              <c:f>Sheet1!$B$4:$H$4</c:f>
              <c:numCache>
                <c:formatCode>"$"#,##0;[Red]"$"#,##0</c:formatCode>
                <c:ptCount val="7"/>
                <c:pt idx="0">
                  <c:v>-4592</c:v>
                </c:pt>
                <c:pt idx="1">
                  <c:v>3134</c:v>
                </c:pt>
                <c:pt idx="2">
                  <c:v>4143</c:v>
                </c:pt>
                <c:pt idx="3">
                  <c:v>3736</c:v>
                </c:pt>
                <c:pt idx="4">
                  <c:v>-5988</c:v>
                </c:pt>
                <c:pt idx="5">
                  <c:v>738.01000000000204</c:v>
                </c:pt>
                <c:pt idx="6">
                  <c:v>-1632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8790784"/>
        <c:axId val="158877952"/>
      </c:barChart>
      <c:catAx>
        <c:axId val="158790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8877952"/>
        <c:crosses val="autoZero"/>
        <c:auto val="1"/>
        <c:lblAlgn val="ctr"/>
        <c:lblOffset val="500"/>
        <c:noMultiLvlLbl val="0"/>
      </c:catAx>
      <c:valAx>
        <c:axId val="158877952"/>
        <c:scaling>
          <c:orientation val="minMax"/>
          <c:max val="50000"/>
          <c:min val="-10000"/>
        </c:scaling>
        <c:delete val="0"/>
        <c:axPos val="l"/>
        <c:majorGridlines/>
        <c:numFmt formatCode="&quot;$&quot;#,##0;[Red]&quot;$&quot;#,##0" sourceLinked="1"/>
        <c:majorTickMark val="out"/>
        <c:minorTickMark val="none"/>
        <c:tickLblPos val="nextTo"/>
        <c:crossAx val="158790784"/>
        <c:crosses val="autoZero"/>
        <c:crossBetween val="between"/>
      </c:valAx>
      <c:spPr>
        <a:noFill/>
        <a:ln w="25409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2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0.52941</cdr:x>
      <cdr:y>0.05556</cdr:y>
    </cdr:from>
    <cdr:to>
      <cdr:x>0.97059</cdr:x>
      <cdr:y>0.18519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114800" y="228600"/>
          <a:ext cx="3429000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Total Portfolio $249,609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hape 52"/>
          <p:cNvSpPr>
            <a:spLocks noGrp="1" noRot="1" noChangeAspect="1"/>
          </p:cNvSpPr>
          <p:nvPr>
            <p:ph type="sldImg"/>
          </p:nvPr>
        </p:nvSpPr>
        <p:spPr bwMode="auto">
          <a:xfrm>
            <a:off x="1203325" y="703263"/>
            <a:ext cx="4695825" cy="352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41987" name="Shape 53"/>
          <p:cNvSpPr>
            <a:spLocks noGrp="1"/>
          </p:cNvSpPr>
          <p:nvPr>
            <p:ph type="body" sz="quarter" idx="1"/>
          </p:nvPr>
        </p:nvSpPr>
        <p:spPr bwMode="auto">
          <a:xfrm>
            <a:off x="946150" y="4460875"/>
            <a:ext cx="5210175" cy="422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218" tIns="47109" rIns="94218" bIns="47109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>
              <a:sym typeface="Avenir Book"/>
            </a:endParaRPr>
          </a:p>
        </p:txBody>
      </p:sp>
    </p:spTree>
    <p:extLst>
      <p:ext uri="{BB962C8B-B14F-4D97-AF65-F5344CB8AC3E}">
        <p14:creationId xmlns:p14="http://schemas.microsoft.com/office/powerpoint/2010/main" val="14173332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25000"/>
      </a:lnSpc>
      <a:spcBef>
        <a:spcPct val="30000"/>
      </a:spcBef>
      <a:spcAft>
        <a:spcPct val="0"/>
      </a:spcAft>
      <a:defRPr sz="2400">
        <a:solidFill>
          <a:schemeClr val="tx1"/>
        </a:solidFill>
        <a:latin typeface="+mj-lt"/>
        <a:ea typeface="+mj-ea"/>
        <a:cs typeface="+mj-cs"/>
        <a:sym typeface="Avenir Book"/>
      </a:defRPr>
    </a:lvl1pPr>
    <a:lvl2pPr marL="742950" indent="-285750" algn="l" defTabSz="457200" rtl="0" eaLnBrk="0" fontAlgn="base" hangingPunct="0">
      <a:lnSpc>
        <a:spcPct val="125000"/>
      </a:lnSpc>
      <a:spcBef>
        <a:spcPct val="30000"/>
      </a:spcBef>
      <a:spcAft>
        <a:spcPct val="0"/>
      </a:spcAft>
      <a:defRPr sz="2400">
        <a:solidFill>
          <a:schemeClr val="tx1"/>
        </a:solidFill>
        <a:latin typeface="+mj-lt"/>
        <a:ea typeface="+mj-ea"/>
        <a:cs typeface="+mj-cs"/>
        <a:sym typeface="Avenir Book"/>
      </a:defRPr>
    </a:lvl2pPr>
    <a:lvl3pPr marL="1143000" indent="-228600" algn="l" defTabSz="457200" rtl="0" eaLnBrk="0" fontAlgn="base" hangingPunct="0">
      <a:lnSpc>
        <a:spcPct val="125000"/>
      </a:lnSpc>
      <a:spcBef>
        <a:spcPct val="30000"/>
      </a:spcBef>
      <a:spcAft>
        <a:spcPct val="0"/>
      </a:spcAft>
      <a:defRPr sz="2400">
        <a:solidFill>
          <a:schemeClr val="tx1"/>
        </a:solidFill>
        <a:latin typeface="+mj-lt"/>
        <a:ea typeface="+mj-ea"/>
        <a:cs typeface="+mj-cs"/>
        <a:sym typeface="Avenir Book"/>
      </a:defRPr>
    </a:lvl3pPr>
    <a:lvl4pPr marL="1600200" indent="-228600" algn="l" defTabSz="457200" rtl="0" eaLnBrk="0" fontAlgn="base" hangingPunct="0">
      <a:lnSpc>
        <a:spcPct val="125000"/>
      </a:lnSpc>
      <a:spcBef>
        <a:spcPct val="30000"/>
      </a:spcBef>
      <a:spcAft>
        <a:spcPct val="0"/>
      </a:spcAft>
      <a:defRPr sz="2400">
        <a:solidFill>
          <a:schemeClr val="tx1"/>
        </a:solidFill>
        <a:latin typeface="+mj-lt"/>
        <a:ea typeface="+mj-ea"/>
        <a:cs typeface="+mj-cs"/>
        <a:sym typeface="Avenir Book"/>
      </a:defRPr>
    </a:lvl4pPr>
    <a:lvl5pPr marL="2057400" indent="-228600" algn="l" defTabSz="457200" rtl="0" eaLnBrk="0" fontAlgn="base" hangingPunct="0">
      <a:lnSpc>
        <a:spcPct val="125000"/>
      </a:lnSpc>
      <a:spcBef>
        <a:spcPct val="30000"/>
      </a:spcBef>
      <a:spcAft>
        <a:spcPct val="0"/>
      </a:spcAft>
      <a:defRPr sz="2400">
        <a:solidFill>
          <a:schemeClr val="tx1"/>
        </a:solidFill>
        <a:latin typeface="+mj-lt"/>
        <a:ea typeface="+mj-ea"/>
        <a:cs typeface="+mj-cs"/>
        <a:sym typeface="Avenir Book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Book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Book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Book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Book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0C0D2-CAC6-4513-9555-C194CF295DB8}" type="datetimeFigureOut">
              <a:rPr lang="en-US" altLang="en-US"/>
              <a:pPr>
                <a:defRPr/>
              </a:pPr>
              <a:t>5/15/2022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B07EE-C313-4E10-834C-B9772486657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96319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B5F12-E281-4BE2-A25D-A2D33A1E13F4}" type="datetimeFigureOut">
              <a:rPr lang="en-US" altLang="en-US"/>
              <a:pPr>
                <a:defRPr/>
              </a:pPr>
              <a:t>5/15/2022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771FF-1435-4398-9626-956AA01FD7F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88244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2A001-F901-4CD1-A406-0D79915D5A84}" type="datetimeFigureOut">
              <a:rPr lang="en-US" altLang="en-US"/>
              <a:pPr>
                <a:defRPr/>
              </a:pPr>
              <a:t>5/15/2022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C7D01-60A4-489F-B97A-775B68CDD6D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087307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685800" y="768350"/>
            <a:ext cx="7772400" cy="1143000"/>
          </a:xfrm>
          <a:prstGeom prst="rect">
            <a:avLst/>
          </a:prstGeom>
        </p:spPr>
        <p:txBody>
          <a:bodyPr/>
          <a:lstStyle/>
          <a:p>
            <a:pPr lvl="0"/>
            <a:r>
              <a:rPr/>
              <a:t>Title Text</a:t>
            </a:r>
          </a:p>
        </p:txBody>
      </p:sp>
      <p:sp>
        <p:nvSpPr>
          <p:cNvPr id="3" name="Shape 4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68B2D-6B1B-4263-BE9B-214FE41F170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0303074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0FB7E-3E66-44AC-B0FD-F39F80C94F86}" type="datetimeFigureOut">
              <a:rPr lang="en-US" altLang="en-US"/>
              <a:pPr>
                <a:defRPr/>
              </a:pPr>
              <a:t>5/15/2022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C61A3-49E4-4B5C-9654-93CA49407A0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272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803DF-3145-481A-9D62-978F2A902AFF}" type="datetimeFigureOut">
              <a:rPr lang="en-US" altLang="en-US"/>
              <a:pPr>
                <a:defRPr/>
              </a:pPr>
              <a:t>5/15/2022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3F47-CFBD-4F46-9E0A-B306DAF53A0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07595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541A6-CE44-43D6-8F07-BE4BFE92DA84}" type="datetimeFigureOut">
              <a:rPr lang="en-US" altLang="en-US"/>
              <a:pPr>
                <a:defRPr/>
              </a:pPr>
              <a:t>5/15/2022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123C7-C816-495F-9978-7FF25506962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46351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82592-CAFC-407C-B4AC-6A9F12E7E754}" type="datetimeFigureOut">
              <a:rPr lang="en-US" altLang="en-US"/>
              <a:pPr>
                <a:defRPr/>
              </a:pPr>
              <a:t>5/15/2022</a:t>
            </a:fld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7049F-FFAC-4E35-9A5F-1F69241B3D1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452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96559-6365-4B2C-A854-B009DE738CCF}" type="datetimeFigureOut">
              <a:rPr lang="en-US" altLang="en-US"/>
              <a:pPr>
                <a:defRPr/>
              </a:pPr>
              <a:t>5/15/2022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087B5-60A2-4154-8BC4-08BAF3F3BC3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22470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15147-76F3-460A-8FB9-8688698283F8}" type="datetimeFigureOut">
              <a:rPr lang="en-US" altLang="en-US"/>
              <a:pPr>
                <a:defRPr/>
              </a:pPr>
              <a:t>5/15/2022</a:t>
            </a:fld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CA4F9-8D2F-402E-ADBB-D3499C8B593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52226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82CAD-125B-4CEF-A5F0-F5893EAC8F42}" type="datetimeFigureOut">
              <a:rPr lang="en-US" altLang="en-US"/>
              <a:pPr>
                <a:defRPr/>
              </a:pPr>
              <a:t>5/15/2022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EC096-EE2B-4233-9199-42E213C781B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6774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83456-0DA6-4D4B-AA58-0B325E2197F6}" type="datetimeFigureOut">
              <a:rPr lang="en-US" altLang="en-US"/>
              <a:pPr>
                <a:defRPr/>
              </a:pPr>
              <a:t>5/15/2022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90D5B-6833-4039-8819-44C0ED8B3EE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91669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B84B6C88-1D53-4AD2-84FB-F5AA0405697F}" type="datetimeFigureOut">
              <a:rPr lang="en-US" altLang="en-US"/>
              <a:pPr>
                <a:defRPr/>
              </a:pPr>
              <a:t>5/15/2022</a:t>
            </a:fld>
            <a:endParaRPr lang="en-US" altLang="en-US" sz="14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41E8ECC-BF13-4EEF-8ADB-919FF87B7BA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10" r:id="rId1"/>
    <p:sldLayoutId id="2147484311" r:id="rId2"/>
    <p:sldLayoutId id="2147484312" r:id="rId3"/>
    <p:sldLayoutId id="2147484313" r:id="rId4"/>
    <p:sldLayoutId id="2147484314" r:id="rId5"/>
    <p:sldLayoutId id="2147484315" r:id="rId6"/>
    <p:sldLayoutId id="2147484316" r:id="rId7"/>
    <p:sldLayoutId id="2147484317" r:id="rId8"/>
    <p:sldLayoutId id="2147484318" r:id="rId9"/>
    <p:sldLayoutId id="2147484319" r:id="rId10"/>
    <p:sldLayoutId id="2147484320" r:id="rId11"/>
    <p:sldLayoutId id="21474843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2022 Wachusett Shores and PPOA Annual Meeting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9217" y="1485900"/>
            <a:ext cx="3905566" cy="5200650"/>
          </a:xfrm>
        </p:spPr>
      </p:pic>
      <p:sp>
        <p:nvSpPr>
          <p:cNvPr id="6" name="Rectangle 5"/>
          <p:cNvSpPr/>
          <p:nvPr/>
        </p:nvSpPr>
        <p:spPr>
          <a:xfrm>
            <a:off x="533400" y="5257800"/>
            <a:ext cx="8229600" cy="13875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49223" eaLnBrk="1" fontAlgn="auto" hangingPunct="1">
              <a:spcBef>
                <a:spcPts val="500"/>
              </a:spcBef>
              <a:spcAft>
                <a:spcPts val="0"/>
              </a:spcAft>
              <a:defRPr sz="1800">
                <a:solidFill>
                  <a:srgbClr val="000000"/>
                </a:solidFill>
              </a:defRPr>
            </a:pPr>
            <a:r>
              <a:rPr lang="en-US" sz="4000" b="1" dirty="0">
                <a:latin typeface="Arial" panose="020B0604020202020204" pitchFamily="34" charset="0"/>
              </a:rPr>
              <a:t>Sunday May 15, 2022</a:t>
            </a:r>
          </a:p>
          <a:p>
            <a:pPr algn="ctr" defTabSz="649223" eaLnBrk="1" fontAlgn="auto" hangingPunct="1">
              <a:spcBef>
                <a:spcPts val="500"/>
              </a:spcBef>
              <a:spcAft>
                <a:spcPts val="0"/>
              </a:spcAft>
              <a:defRPr sz="1800">
                <a:solidFill>
                  <a:srgbClr val="000000"/>
                </a:solidFill>
              </a:defRPr>
            </a:pPr>
            <a:r>
              <a:rPr lang="en-US" sz="4000" b="1" dirty="0">
                <a:latin typeface="Arial" panose="020B0604020202020204" pitchFamily="34" charset="0"/>
              </a:rPr>
              <a:t>1:00 At the PPOA Lodge</a:t>
            </a:r>
          </a:p>
        </p:txBody>
      </p:sp>
    </p:spTree>
    <p:extLst>
      <p:ext uri="{BB962C8B-B14F-4D97-AF65-F5344CB8AC3E}">
        <p14:creationId xmlns:p14="http://schemas.microsoft.com/office/powerpoint/2010/main" val="3728344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FY 2021-2022 Expenses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6423681"/>
              </p:ext>
            </p:extLst>
          </p:nvPr>
        </p:nvGraphicFramePr>
        <p:xfrm>
          <a:off x="228600" y="881063"/>
          <a:ext cx="8686800" cy="5824529"/>
        </p:xfrm>
        <a:graphic>
          <a:graphicData uri="http://schemas.openxmlformats.org/drawingml/2006/table">
            <a:tbl>
              <a:tblPr firstRow="1" bandRow="1">
                <a:tableStyleId>{C7B018BB-80A7-4F77-B60F-C8B233D01FF8}</a:tableStyleId>
              </a:tblPr>
              <a:tblGrid>
                <a:gridCol w="3631083"/>
                <a:gridCol w="1685239"/>
                <a:gridCol w="1685239"/>
                <a:gridCol w="1685239"/>
              </a:tblGrid>
              <a:tr h="366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EXPENSES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BUDGET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ACTUAL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VARIANCE</a:t>
                      </a:r>
                    </a:p>
                  </a:txBody>
                  <a:tcPr marL="4787" marR="4787" marT="4787" marB="0" anchor="ctr"/>
                </a:tc>
              </a:tr>
              <a:tr h="192793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Town Real Estate Taxes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2,270.87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1,356.77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   914.10 </a:t>
                      </a:r>
                    </a:p>
                  </a:txBody>
                  <a:tcPr marL="4787" marR="4787" marT="4787" marB="0" anchor="ctr"/>
                </a:tc>
              </a:tr>
              <a:tr h="192793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United Site Services (Porta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Potti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1,200.00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1,429.64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  (229.64)</a:t>
                      </a:r>
                    </a:p>
                  </a:txBody>
                  <a:tcPr marL="4787" marR="4787" marT="4787" marB="0" anchor="ctr"/>
                </a:tc>
              </a:tr>
              <a:tr h="28181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Charter Communications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3,000.00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3,159.05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  (159.05)</a:t>
                      </a:r>
                    </a:p>
                  </a:txBody>
                  <a:tcPr marL="4787" marR="4787" marT="4787" marB="0" anchor="ctr"/>
                </a:tc>
              </a:tr>
              <a:tr h="28181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National Grid (Electric)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   700.00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1,142.22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  (442.22)</a:t>
                      </a:r>
                    </a:p>
                  </a:txBody>
                  <a:tcPr marL="4787" marR="4787" marT="4787" marB="0" anchor="ctr"/>
                </a:tc>
              </a:tr>
              <a:tr h="28181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Trash (E.L. Harvey and Sons &amp; Republic)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   500.00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   564.70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   (64.70)</a:t>
                      </a:r>
                    </a:p>
                  </a:txBody>
                  <a:tcPr marL="4787" marR="4787" marT="4787" marB="0" anchor="ctr"/>
                </a:tc>
              </a:tr>
              <a:tr h="28181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Security Alarm Systems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   216.00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   216.00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          -   </a:t>
                      </a:r>
                    </a:p>
                  </a:txBody>
                  <a:tcPr marL="4787" marR="4787" marT="4787" marB="0" anchor="ctr"/>
                </a:tc>
              </a:tr>
              <a:tr h="28181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USPS (Stamps)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   200.00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          -  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   200.00 </a:t>
                      </a:r>
                    </a:p>
                  </a:txBody>
                  <a:tcPr marL="4787" marR="4787" marT="4787" marB="0" anchor="ctr"/>
                </a:tc>
              </a:tr>
              <a:tr h="28181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Broberg Insurance (Liability &amp; Lodge)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6,153.96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6,153.96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          -   </a:t>
                      </a:r>
                    </a:p>
                  </a:txBody>
                  <a:tcPr marL="4787" marR="4787" marT="4787" marB="0" anchor="ctr"/>
                </a:tc>
              </a:tr>
              <a:tr h="28181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Huhtula Oil (Fuel)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2,000.00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1,668.49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   331.51 </a:t>
                      </a:r>
                    </a:p>
                  </a:txBody>
                  <a:tcPr marL="4787" marR="4787" marT="4787" marB="0" anchor="ctr"/>
                </a:tc>
              </a:tr>
              <a:tr h="28181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Dept of Revenue  Taxes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   100.00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          -  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   100.00 </a:t>
                      </a:r>
                    </a:p>
                  </a:txBody>
                  <a:tcPr marL="4787" marR="4787" marT="4787" marB="0" anchor="ctr"/>
                </a:tc>
              </a:tr>
              <a:tr h="28181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 Dept of Rev /State of Mass/Annual report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     80.00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          -  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     80.00 </a:t>
                      </a:r>
                    </a:p>
                  </a:txBody>
                  <a:tcPr marL="4787" marR="4787" marT="4787" marB="0" anchor="ctr"/>
                </a:tc>
              </a:tr>
              <a:tr h="28181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 Box Annual Renewal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     64.00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     64.00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          -   </a:t>
                      </a:r>
                    </a:p>
                  </a:txBody>
                  <a:tcPr marL="4787" marR="4787" marT="4787" marB="0" anchor="ctr"/>
                </a:tc>
              </a:tr>
              <a:tr h="28181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E.coli Test (Nashoba Analytical) &amp; Variance Survey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   900.00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   795.00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   105.00 </a:t>
                      </a:r>
                    </a:p>
                  </a:txBody>
                  <a:tcPr marL="4787" marR="4787" marT="4787" marB="0" anchor="ctr"/>
                </a:tc>
              </a:tr>
              <a:tr h="2818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Web Site Hosting Renewal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   150.00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   171.05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   (21.05)</a:t>
                      </a:r>
                    </a:p>
                  </a:txBody>
                  <a:tcPr marL="4787" marR="4787" marT="4787" marB="0" anchor="ctr"/>
                </a:tc>
              </a:tr>
              <a:tr h="28181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Lodge inspection: Town of Hubbardston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     40.00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          -  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     40.00 </a:t>
                      </a:r>
                    </a:p>
                  </a:txBody>
                  <a:tcPr marL="4787" marR="4787" marT="4787" marB="0" anchor="ctr"/>
                </a:tc>
              </a:tr>
              <a:tr h="2818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Leins/LegalFees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1,000.00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          -  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1,000.00 </a:t>
                      </a:r>
                    </a:p>
                  </a:txBody>
                  <a:tcPr marL="4787" marR="4787" marT="4787" marB="0" anchor="ctr"/>
                </a:tc>
              </a:tr>
              <a:tr h="2818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Tax Accountant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   750.00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   775.00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   (25.00)</a:t>
                      </a:r>
                    </a:p>
                  </a:txBody>
                  <a:tcPr marL="4787" marR="4787" marT="4787" marB="0" anchor="ctr"/>
                </a:tc>
              </a:tr>
              <a:tr h="2818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Mailings/Meetings/Supplies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   300.00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     10.00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   290.00 </a:t>
                      </a:r>
                    </a:p>
                  </a:txBody>
                  <a:tcPr marL="4787" marR="4787" marT="4787" marB="0" anchor="ctr"/>
                </a:tc>
              </a:tr>
              <a:tr h="2818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Spring Cleanup/Annual Beach Party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sng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   500.00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200" b="0" i="0" u="sng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$                     456.25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sng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          43.75 </a:t>
                      </a:r>
                    </a:p>
                  </a:txBody>
                  <a:tcPr marL="4787" marR="4787" marT="4787" marB="0" anchor="ctr"/>
                </a:tc>
              </a:tr>
              <a:tr h="2818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OPERATING EXPENSES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20,124.83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17,962.13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2,162.70 </a:t>
                      </a:r>
                    </a:p>
                  </a:txBody>
                  <a:tcPr marL="4787" marR="4787" marT="4787" marB="0" anchor="ctr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FY 2021-2022 MAINTENANCE &amp; IMPROVEMENTS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6807332"/>
              </p:ext>
            </p:extLst>
          </p:nvPr>
        </p:nvGraphicFramePr>
        <p:xfrm>
          <a:off x="228601" y="1607843"/>
          <a:ext cx="8762998" cy="3878556"/>
        </p:xfrm>
        <a:graphic>
          <a:graphicData uri="http://schemas.openxmlformats.org/drawingml/2006/table">
            <a:tbl>
              <a:tblPr firstRow="1" bandRow="1">
                <a:tableStyleId>{C7B018BB-80A7-4F77-B60F-C8B233D01FF8}</a:tableStyleId>
              </a:tblPr>
              <a:tblGrid>
                <a:gridCol w="3309432"/>
                <a:gridCol w="1817855"/>
                <a:gridCol w="1817855"/>
                <a:gridCol w="1817856"/>
              </a:tblGrid>
              <a:tr h="74019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8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i="0" u="none" strike="noStrike" kern="1200" dirty="0" smtClean="0">
                          <a:effectLst/>
                        </a:rPr>
                        <a:t>PLAN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8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i="0" u="none" strike="noStrike" kern="1200" dirty="0" smtClean="0">
                          <a:effectLst/>
                        </a:rPr>
                        <a:t>ACTUAL </a:t>
                      </a:r>
                      <a:r>
                        <a:rPr lang="en-US" sz="1800" i="0" u="none" strike="noStrike" kern="1200" dirty="0">
                          <a:effectLst/>
                        </a:rPr>
                        <a:t>YTD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8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i="0" u="none" strike="noStrike" kern="1200" dirty="0">
                          <a:effectLst/>
                        </a:rPr>
                        <a:t>VARIANCE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8" marB="0" anchor="ctr"/>
                </a:tc>
              </a:tr>
              <a:tr h="62797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Lodge cleaning &amp; supplies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$ </a:t>
                      </a:r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               </a:t>
                      </a:r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200.00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$     </a:t>
                      </a:r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             </a:t>
                      </a:r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31.47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$   </a:t>
                      </a:r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             </a:t>
                      </a:r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168.53 </a:t>
                      </a:r>
                    </a:p>
                  </a:txBody>
                  <a:tcPr marL="4787" marR="4787" marT="4787" marB="0" anchor="ctr"/>
                </a:tc>
              </a:tr>
              <a:tr h="62797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General Repairs &amp; Maintenance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$     </a:t>
                      </a:r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        </a:t>
                      </a:r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2,000.00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$    </a:t>
                      </a:r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            </a:t>
                      </a:r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475.80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$  </a:t>
                      </a:r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1,524.20 </a:t>
                      </a:r>
                    </a:p>
                  </a:txBody>
                  <a:tcPr marL="4787" marR="4787" marT="4787" marB="0" anchor="ctr"/>
                </a:tc>
              </a:tr>
              <a:tr h="59765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Fuel / Supplies for Mowing, etc.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$   </a:t>
                      </a:r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             </a:t>
                      </a:r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100.00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$       </a:t>
                      </a:r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40.00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$       </a:t>
                      </a:r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60.00 </a:t>
                      </a:r>
                    </a:p>
                  </a:txBody>
                  <a:tcPr marL="4787" marR="4787" marT="4787" marB="0" anchor="ctr"/>
                </a:tc>
              </a:tr>
              <a:tr h="6423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fr-FR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Pond </a:t>
                      </a: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Maintenance (Solitude Lake Management)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$      </a:t>
                      </a:r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     </a:t>
                      </a:r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30,000.00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$      </a:t>
                      </a:r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5,264.12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$     </a:t>
                      </a:r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      </a:t>
                      </a:r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24,735.88 </a:t>
                      </a:r>
                    </a:p>
                  </a:txBody>
                  <a:tcPr marL="4787" marR="4787" marT="4787" marB="0" anchor="ctr"/>
                </a:tc>
              </a:tr>
              <a:tr h="6423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TOT. MAINTENANCE &amp; IMPROVEMENTS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</a:t>
                      </a:r>
                      <a:r>
                        <a:rPr lang="en-US" sz="18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32,300.00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</a:t>
                      </a:r>
                      <a:r>
                        <a:rPr lang="en-US" sz="18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</a:t>
                      </a:r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5,811.39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</a:t>
                      </a:r>
                      <a:r>
                        <a:rPr lang="en-US" sz="18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</a:t>
                      </a:r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26,488.61 </a:t>
                      </a:r>
                    </a:p>
                  </a:txBody>
                  <a:tcPr marL="4787" marR="4787" marT="4787" marB="0" anchor="ctr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 FY 2021-2022 INCOME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8721163"/>
              </p:ext>
            </p:extLst>
          </p:nvPr>
        </p:nvGraphicFramePr>
        <p:xfrm>
          <a:off x="304800" y="1295400"/>
          <a:ext cx="8686801" cy="3962399"/>
        </p:xfrm>
        <a:graphic>
          <a:graphicData uri="http://schemas.openxmlformats.org/drawingml/2006/table">
            <a:tbl>
              <a:tblPr firstRow="1" bandRow="1">
                <a:tableStyleId>{C7B018BB-80A7-4F77-B60F-C8B233D01FF8}</a:tableStyleId>
              </a:tblPr>
              <a:tblGrid>
                <a:gridCol w="3383572"/>
                <a:gridCol w="1767743"/>
                <a:gridCol w="1767743"/>
                <a:gridCol w="1767743"/>
              </a:tblGrid>
              <a:tr h="73271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i="0" u="none" strike="noStrike" dirty="0">
                          <a:effectLst/>
                        </a:rPr>
                        <a:t> INCOME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i="0" u="none" strike="noStrike" dirty="0" smtClean="0">
                          <a:effectLst/>
                        </a:rPr>
                        <a:t>PLAN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i="0" u="none" strike="noStrike" dirty="0" smtClean="0">
                          <a:effectLst/>
                        </a:rPr>
                        <a:t>ACTUAL </a:t>
                      </a:r>
                      <a:r>
                        <a:rPr lang="en-US" sz="2000" i="0" u="none" strike="noStrike" dirty="0">
                          <a:effectLst/>
                        </a:rPr>
                        <a:t>YTD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i="0" u="none" strike="noStrike" dirty="0">
                          <a:effectLst/>
                        </a:rPr>
                        <a:t>VARIANCE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</a:tr>
              <a:tr h="6651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FY 2020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Maint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Fees 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Plan: 186 x $200)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     37,200.00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    21,533.00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   (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15,667.00)</a:t>
                      </a:r>
                    </a:p>
                  </a:txBody>
                  <a:tcPr marL="4787" marR="4787" marT="4787" marB="0" anchor="ctr"/>
                </a:tc>
              </a:tr>
              <a:tr h="366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Past Due Maint Fees / Interest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     39,684.00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                   -  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   (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39,684.00)</a:t>
                      </a:r>
                    </a:p>
                  </a:txBody>
                  <a:tcPr marL="4787" marR="4787" marT="4787" marB="0" anchor="ctr"/>
                </a:tc>
              </a:tr>
              <a:tr h="366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Lodge Rentals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          500.00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         400.00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        (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100.00)</a:t>
                      </a:r>
                    </a:p>
                  </a:txBody>
                  <a:tcPr marL="4787" marR="4787" marT="4787" marB="0" anchor="ctr"/>
                </a:tc>
              </a:tr>
              <a:tr h="366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Interest (GFA Checking)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              2.00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             6.92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              4.92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ctr"/>
                </a:tc>
              </a:tr>
              <a:tr h="366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Interest (GFA Savings)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              5.00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             2.36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           (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2.64)</a:t>
                      </a:r>
                    </a:p>
                  </a:txBody>
                  <a:tcPr marL="4787" marR="4787" marT="4787" marB="0" anchor="ctr"/>
                </a:tc>
              </a:tr>
              <a:tr h="366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 (Misc)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         150.00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                  -                 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       (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150.00)</a:t>
                      </a:r>
                    </a:p>
                  </a:txBody>
                  <a:tcPr marL="4787" marR="4787" marT="4787" marB="0" anchor="ctr"/>
                </a:tc>
              </a:tr>
              <a:tr h="366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Dock Fees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         200.00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         200.00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$-  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ctr"/>
                </a:tc>
              </a:tr>
              <a:tr h="366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INCOME 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    77,741.00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    22,142.28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   (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55,598.72)</a:t>
                      </a:r>
                    </a:p>
                  </a:txBody>
                  <a:tcPr marL="4787" marR="4787" marT="4787" marB="0" anchor="ctr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Operating Budget</a:t>
            </a:r>
          </a:p>
        </p:txBody>
      </p:sp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9009830"/>
              </p:ext>
            </p:extLst>
          </p:nvPr>
        </p:nvGraphicFramePr>
        <p:xfrm>
          <a:off x="152400" y="1219200"/>
          <a:ext cx="88392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2"/>
          <p:cNvSpPr>
            <a:spLocks noGrp="1"/>
          </p:cNvSpPr>
          <p:nvPr>
            <p:ph type="title"/>
          </p:nvPr>
        </p:nvSpPr>
        <p:spPr>
          <a:xfrm>
            <a:off x="236538" y="338138"/>
            <a:ext cx="8450262" cy="1252537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Accounts as of March 31, 2022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054231"/>
              </p:ext>
            </p:extLst>
          </p:nvPr>
        </p:nvGraphicFramePr>
        <p:xfrm>
          <a:off x="990600" y="1600200"/>
          <a:ext cx="6592114" cy="425132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876194"/>
                <a:gridCol w="1561492"/>
                <a:gridCol w="2154428"/>
              </a:tblGrid>
              <a:tr h="11429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>
                          <a:effectLst/>
                          <a:latin typeface="+mn-lt"/>
                        </a:rPr>
                        <a:t>ACCOUNT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4787" marT="47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  <a:latin typeface="+mn-lt"/>
                        </a:rPr>
                        <a:t>BALANCE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7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+mn-lt"/>
                        </a:rPr>
                        <a:t>PORTFOLIO TOTAL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788" marB="0" anchor="ctr"/>
                </a:tc>
              </a:tr>
              <a:tr h="77708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GFA Checking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4787" marT="478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$30,013.08*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787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787" marB="0" anchor="ctr"/>
                </a:tc>
              </a:tr>
              <a:tr h="77708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GFA Savings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4787" marT="478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$3,242.23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78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$33,255.31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787" marB="0" anchor="ctr"/>
                </a:tc>
              </a:tr>
              <a:tr h="77708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Edward Jones Investments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4787" marT="478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$249,751.44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78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$249,751.44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787" marB="0" anchor="ctr"/>
                </a:tc>
              </a:tr>
              <a:tr h="77708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  <a:latin typeface="+mn-lt"/>
                        </a:rPr>
                        <a:t>Total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4787" marT="478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T="478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$283,006.75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787" marB="0" anchor="ctr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04800" y="6172200"/>
            <a:ext cx="861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* $30,000 was removed last year from Edward Jones in anticipation of the pond project cost. </a:t>
            </a:r>
            <a:endParaRPr lang="en-US" sz="1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Old Business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438400"/>
            <a:ext cx="8762999" cy="3657600"/>
          </a:xfrm>
        </p:spPr>
        <p:txBody>
          <a:bodyPr rtlCol="0">
            <a:noAutofit/>
          </a:bodyPr>
          <a:lstStyle/>
          <a:p>
            <a:pPr marL="759143" lvl="1" indent="-457200" defTabSz="822959" eaLnBrk="1" fontAlgn="auto" hangingPunct="1">
              <a:spcBef>
                <a:spcPts val="0"/>
              </a:spcBef>
              <a:spcAft>
                <a:spcPts val="0"/>
              </a:spcAft>
              <a:buClr>
                <a:srgbClr val="376092"/>
              </a:buClr>
              <a:buFont typeface="Arial" pitchFamily="34" charset="0"/>
              <a:buChar char="•"/>
              <a:defRPr sz="1800"/>
            </a:pPr>
            <a:r>
              <a:rPr lang="en-US" sz="2400" dirty="0">
                <a:latin typeface="+mj-lt"/>
              </a:rPr>
              <a:t>Beach vandalism </a:t>
            </a:r>
          </a:p>
          <a:p>
            <a:pPr marL="759143" lvl="1" indent="-457200" defTabSz="822959" eaLnBrk="1" fontAlgn="auto" hangingPunct="1">
              <a:spcBef>
                <a:spcPts val="0"/>
              </a:spcBef>
              <a:spcAft>
                <a:spcPts val="0"/>
              </a:spcAft>
              <a:buClr>
                <a:srgbClr val="376092"/>
              </a:buClr>
              <a:buFont typeface="Arial" pitchFamily="34" charset="0"/>
              <a:buChar char="•"/>
              <a:defRPr sz="1800"/>
            </a:pPr>
            <a:r>
              <a:rPr lang="en-US" sz="2400" dirty="0" smtClean="0">
                <a:latin typeface="+mj-lt"/>
              </a:rPr>
              <a:t>Lodge Well</a:t>
            </a:r>
          </a:p>
          <a:p>
            <a:pPr marL="759143" lvl="1" indent="-457200" defTabSz="822959" eaLnBrk="1" fontAlgn="auto" hangingPunct="1">
              <a:spcBef>
                <a:spcPts val="0"/>
              </a:spcBef>
              <a:spcAft>
                <a:spcPts val="0"/>
              </a:spcAft>
              <a:buClr>
                <a:srgbClr val="376092"/>
              </a:buClr>
              <a:buFont typeface="Arial" pitchFamily="34" charset="0"/>
              <a:buChar char="•"/>
              <a:defRPr sz="1800"/>
            </a:pPr>
            <a:r>
              <a:rPr lang="en-US" sz="2400" dirty="0" smtClean="0">
                <a:latin typeface="+mj-lt"/>
              </a:rPr>
              <a:t>Pond Maintenance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8583613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hape 68"/>
          <p:cNvSpPr>
            <a:spLocks noGrp="1"/>
          </p:cNvSpPr>
          <p:nvPr>
            <p:ph type="title"/>
          </p:nvPr>
        </p:nvSpPr>
        <p:spPr>
          <a:xfrm>
            <a:off x="325821" y="1752600"/>
            <a:ext cx="8562592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New Business</a:t>
            </a:r>
          </a:p>
        </p:txBody>
      </p:sp>
      <p:sp>
        <p:nvSpPr>
          <p:cNvPr id="69" name="Shape 69"/>
          <p:cNvSpPr>
            <a:spLocks noGrp="1"/>
          </p:cNvSpPr>
          <p:nvPr>
            <p:ph idx="1"/>
          </p:nvPr>
        </p:nvSpPr>
        <p:spPr>
          <a:xfrm>
            <a:off x="304800" y="2895600"/>
            <a:ext cx="8534400" cy="3200400"/>
          </a:xfrm>
        </p:spPr>
        <p:txBody>
          <a:bodyPr rtlCol="0">
            <a:normAutofit fontScale="70000" lnSpcReduction="20000"/>
          </a:bodyPr>
          <a:lstStyle/>
          <a:p>
            <a:pPr marL="759143" lvl="1" indent="-457200" defTabSz="822959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376092"/>
              </a:buClr>
              <a:buFont typeface="Arial" pitchFamily="34" charset="0"/>
              <a:buChar char="•"/>
              <a:defRPr sz="1800"/>
            </a:pPr>
            <a:r>
              <a:rPr lang="en-US" sz="3200" dirty="0" smtClean="0"/>
              <a:t>Cushman </a:t>
            </a:r>
            <a:r>
              <a:rPr lang="en-US" sz="3200" dirty="0"/>
              <a:t>Pond eutrophication abatement </a:t>
            </a:r>
            <a:r>
              <a:rPr lang="en-US" sz="3200" dirty="0" smtClean="0"/>
              <a:t>strategy</a:t>
            </a:r>
          </a:p>
          <a:p>
            <a:pPr marL="759143" lvl="1" indent="-457200" defTabSz="822959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376092"/>
              </a:buClr>
              <a:buFont typeface="Arial" pitchFamily="34" charset="0"/>
              <a:buChar char="•"/>
              <a:defRPr sz="1800"/>
            </a:pPr>
            <a:r>
              <a:rPr lang="en-US" sz="3200" dirty="0" smtClean="0"/>
              <a:t>Spring </a:t>
            </a:r>
            <a:r>
              <a:rPr lang="en-US" sz="3200" dirty="0"/>
              <a:t>Cleanup May 21 and </a:t>
            </a:r>
            <a:r>
              <a:rPr lang="en-US" sz="3200" smtClean="0"/>
              <a:t>June 11</a:t>
            </a:r>
            <a:endParaRPr lang="en-US" sz="3200" dirty="0"/>
          </a:p>
          <a:p>
            <a:pPr marL="759143" lvl="1" indent="-457200" defTabSz="822959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376092"/>
              </a:buClr>
              <a:buFont typeface="Arial" pitchFamily="34" charset="0"/>
              <a:buChar char="•"/>
              <a:defRPr sz="1800"/>
            </a:pPr>
            <a:r>
              <a:rPr lang="en-US" sz="3200" dirty="0" smtClean="0"/>
              <a:t>Lock and turn over your boat</a:t>
            </a:r>
            <a:endParaRPr lang="en-US" sz="3200" dirty="0"/>
          </a:p>
          <a:p>
            <a:pPr marL="759143" lvl="1" indent="-457200" defTabSz="822959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376092"/>
              </a:buClr>
              <a:buFont typeface="Arial" pitchFamily="34" charset="0"/>
              <a:buChar char="•"/>
              <a:defRPr sz="1800"/>
            </a:pPr>
            <a:r>
              <a:rPr lang="en-US" sz="3200" dirty="0"/>
              <a:t>B</a:t>
            </a:r>
            <a:r>
              <a:rPr lang="en-US" sz="3200" dirty="0" smtClean="0"/>
              <a:t>each </a:t>
            </a:r>
            <a:r>
              <a:rPr lang="en-US" sz="3200" dirty="0"/>
              <a:t>water testing</a:t>
            </a:r>
          </a:p>
          <a:p>
            <a:pPr marL="759143" lvl="1" indent="-457200" defTabSz="822959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376092"/>
              </a:buClr>
              <a:buFont typeface="Arial" pitchFamily="34" charset="0"/>
              <a:buChar char="•"/>
              <a:defRPr sz="1800"/>
            </a:pPr>
            <a:r>
              <a:rPr lang="en-US" sz="3200" dirty="0"/>
              <a:t>Goose abatement and trail </a:t>
            </a:r>
            <a:r>
              <a:rPr lang="en-US" sz="3200" dirty="0" smtClean="0"/>
              <a:t>Maintenance</a:t>
            </a:r>
            <a:endParaRPr lang="en-US" sz="3200" dirty="0"/>
          </a:p>
          <a:p>
            <a:pPr marL="759143" lvl="1" indent="-457200" defTabSz="822959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376092"/>
              </a:buClr>
              <a:buFont typeface="Arial" pitchFamily="34" charset="0"/>
              <a:buChar char="•"/>
              <a:defRPr sz="1800"/>
            </a:pPr>
            <a:r>
              <a:rPr lang="en-US" sz="3200" dirty="0" smtClean="0"/>
              <a:t>Friendship </a:t>
            </a:r>
            <a:r>
              <a:rPr lang="en-US" sz="3200" dirty="0"/>
              <a:t>Fireplace</a:t>
            </a:r>
          </a:p>
          <a:p>
            <a:pPr marL="759143" lvl="1" indent="-457200" defTabSz="822959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376092"/>
              </a:buClr>
              <a:buFont typeface="Arial" pitchFamily="34" charset="0"/>
              <a:buChar char="•"/>
              <a:defRPr sz="1800"/>
            </a:pPr>
            <a:r>
              <a:rPr lang="en-US" sz="3200" dirty="0" smtClean="0"/>
              <a:t>Trash </a:t>
            </a:r>
            <a:r>
              <a:rPr lang="en-US" sz="3200" dirty="0"/>
              <a:t>at the </a:t>
            </a:r>
            <a:r>
              <a:rPr lang="en-US" sz="3200" dirty="0" smtClean="0"/>
              <a:t>Lodge</a:t>
            </a:r>
          </a:p>
          <a:p>
            <a:pPr marL="759143" lvl="1" indent="-457200" defTabSz="822959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376092"/>
              </a:buClr>
              <a:buFont typeface="Arial" pitchFamily="34" charset="0"/>
              <a:buChar char="•"/>
              <a:defRPr sz="1800"/>
            </a:pPr>
            <a:r>
              <a:rPr lang="en-US" sz="3200" dirty="0" smtClean="0"/>
              <a:t>Summer </a:t>
            </a:r>
            <a:r>
              <a:rPr lang="en-US" sz="3200" dirty="0"/>
              <a:t>Beach Barbeque &amp; </a:t>
            </a:r>
            <a:r>
              <a:rPr lang="en-US" sz="3200" dirty="0" smtClean="0"/>
              <a:t>Games</a:t>
            </a:r>
          </a:p>
          <a:p>
            <a:pPr marL="759143" lvl="1" indent="-457200" defTabSz="822959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376092"/>
              </a:buClr>
              <a:buFont typeface="Arial" pitchFamily="34" charset="0"/>
              <a:buChar char="•"/>
              <a:defRPr sz="1800"/>
            </a:pPr>
            <a:r>
              <a:rPr lang="en-US" sz="3200" dirty="0" smtClean="0"/>
              <a:t>Multi-media for Lodge</a:t>
            </a:r>
          </a:p>
          <a:p>
            <a:pPr marL="759143" lvl="1" indent="-457200" defTabSz="822959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376092"/>
              </a:buClr>
              <a:buFont typeface="Arial" pitchFamily="34" charset="0"/>
              <a:buChar char="•"/>
              <a:defRPr sz="1800"/>
            </a:pPr>
            <a:endParaRPr lang="en-US" sz="3200" dirty="0"/>
          </a:p>
          <a:p>
            <a:pPr marL="301943" lvl="1" indent="0" defTabSz="822959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376092"/>
              </a:buClr>
              <a:buNone/>
              <a:defRPr sz="1800"/>
            </a:pPr>
            <a:endParaRPr lang="en-US" sz="3200" dirty="0" smtClean="0"/>
          </a:p>
          <a:p>
            <a:pPr marL="759143" lvl="1" indent="-457200" defTabSz="822959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376092"/>
              </a:buClr>
              <a:buFont typeface="Arial" pitchFamily="34" charset="0"/>
              <a:buChar char="•"/>
              <a:defRPr sz="1800"/>
            </a:pPr>
            <a:endParaRPr lang="en-US" sz="3200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8583613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 anchor="ctr"/>
          <a:lstStyle/>
          <a:p>
            <a:pPr marL="0" indent="0" algn="ctr" eaLnBrk="1" hangingPunct="1">
              <a:spcBef>
                <a:spcPct val="0"/>
              </a:spcBef>
              <a:buFont typeface="Arial" pitchFamily="34" charset="0"/>
              <a:buNone/>
              <a:defRPr/>
            </a:pPr>
            <a:r>
              <a:rPr lang="en-US" sz="8000" dirty="0" smtClean="0">
                <a:latin typeface="+mj-lt"/>
                <a:ea typeface="+mj-ea"/>
                <a:cs typeface="+mj-cs"/>
              </a:rPr>
              <a:t>FY </a:t>
            </a:r>
            <a:r>
              <a:rPr lang="en-US" sz="8000" dirty="0" smtClean="0">
                <a:latin typeface="+mj-lt"/>
                <a:ea typeface="+mj-ea"/>
                <a:cs typeface="+mj-cs"/>
              </a:rPr>
              <a:t>2022-2023 </a:t>
            </a:r>
            <a:r>
              <a:rPr lang="en-US" sz="8000" dirty="0" smtClean="0">
                <a:latin typeface="+mj-lt"/>
                <a:ea typeface="+mj-ea"/>
                <a:cs typeface="+mj-cs"/>
              </a:rPr>
              <a:t>Budget </a:t>
            </a:r>
            <a:r>
              <a:rPr lang="en-US" sz="8000" dirty="0">
                <a:latin typeface="+mj-lt"/>
                <a:ea typeface="+mj-ea"/>
                <a:cs typeface="+mj-cs"/>
              </a:rPr>
              <a:t>Proposal</a:t>
            </a:r>
          </a:p>
        </p:txBody>
      </p:sp>
      <p:pic>
        <p:nvPicPr>
          <p:cNvPr id="3789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66700"/>
            <a:ext cx="8583613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381000" y="76201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n-US" sz="3600" dirty="0" smtClean="0"/>
              <a:t>PROPOSED FY2022-23 BUDGET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147791"/>
              </p:ext>
            </p:extLst>
          </p:nvPr>
        </p:nvGraphicFramePr>
        <p:xfrm>
          <a:off x="152400" y="685799"/>
          <a:ext cx="8763000" cy="595343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402814"/>
                <a:gridCol w="1129252"/>
                <a:gridCol w="782949"/>
                <a:gridCol w="2454242"/>
                <a:gridCol w="993743"/>
              </a:tblGrid>
              <a:tr h="2554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EXPENSES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BUDGET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INCOME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BUDGET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</a:tr>
              <a:tr h="192513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</a:tr>
              <a:tr h="192513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Town Real Estate Taxes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2,300.00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Maint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Fees (Plan: 174 x $200)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34,800.00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87" marR="4787" marT="4787" marB="0" anchor="ctr"/>
                </a:tc>
              </a:tr>
              <a:tr h="192513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United Site Services (Porta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Potti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1,450.00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Past Due Maint Fees / Interest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52,790.00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87" marR="4787" marT="4787" marB="0" anchor="ctr"/>
                </a:tc>
              </a:tr>
              <a:tr h="192513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Charter Communications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3,200.00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Lodge Rentals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500.00 </a:t>
                      </a:r>
                    </a:p>
                  </a:txBody>
                  <a:tcPr marL="4787" marR="4787" marT="4787" marB="0" anchor="ctr"/>
                </a:tc>
              </a:tr>
              <a:tr h="192513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National Grid (Electric)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1,000.00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Interest (GFA Checking)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      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7.00 </a:t>
                      </a:r>
                    </a:p>
                  </a:txBody>
                  <a:tcPr marL="4787" marR="4787" marT="4787" marB="0" anchor="ctr"/>
                </a:tc>
              </a:tr>
              <a:tr h="192513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Trash (E.L. Harvey and Sons &amp; Republic)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575.00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Interest (GFA Savings)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2.50 </a:t>
                      </a:r>
                    </a:p>
                  </a:txBody>
                  <a:tcPr marL="4787" marR="4787" marT="4787" marB="0" anchor="ctr"/>
                </a:tc>
              </a:tr>
              <a:tr h="192513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Security Alarm Systems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216.00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Dock Fees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150.00 </a:t>
                      </a:r>
                    </a:p>
                  </a:txBody>
                  <a:tcPr marL="4787" marR="4787" marT="4787" marB="0" anchor="ctr"/>
                </a:tc>
              </a:tr>
              <a:tr h="192513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USPS (Stamps)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200.00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INCOME 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$  88,249.50 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87" marR="4787" marT="4787" marB="0" anchor="ctr"/>
                </a:tc>
              </a:tr>
              <a:tr h="17173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Broberg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Insurance (Liability &amp; Lodge)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$        </a:t>
                      </a:r>
                      <a:r>
                        <a:rPr lang="en-US" sz="11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6,267.32 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</a:tr>
              <a:tr h="2153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Huhtula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Oil (Fuel)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$         </a:t>
                      </a:r>
                      <a:r>
                        <a:rPr lang="en-US" sz="11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1,800.00 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</a:tr>
              <a:tr h="193805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Dept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Rev /State of Mass/Annual report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80.00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EXPENSES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$  </a:t>
                      </a: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46,522.32 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87" marR="4787" marT="4787" marB="0" anchor="ctr"/>
                </a:tc>
              </a:tr>
              <a:tr h="192513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 Box Annual Renewal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 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64.00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87" marR="4787" marT="4787" marB="0" anchor="ctr"/>
                </a:tc>
              </a:tr>
              <a:tr h="192513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E.coli Test (Nashoba Analytical)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280.00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INCOME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</a:t>
                      </a: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88,249.5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87" marR="4787" marT="4787" marB="0" anchor="ctr"/>
                </a:tc>
              </a:tr>
              <a:tr h="20001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Web Site Hosting Renewal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        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175.00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INCOME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87" marR="4787" marT="4787" marB="0" anchor="ctr"/>
                </a:tc>
              </a:tr>
              <a:tr h="192513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Lodge inspection: Town of Hubbardston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40.00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87" marR="4787" marT="4787" marB="0" anchor="ctr"/>
                </a:tc>
              </a:tr>
              <a:tr h="464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Tax Accountant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775.00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 CASH FLOW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$  </a:t>
                      </a: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41,727.18 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87" marR="4787" marT="4787" marB="0" anchor="ctr"/>
                </a:tc>
              </a:tr>
              <a:tr h="19251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Mailings/Meeting Supplies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300.00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</a:tr>
              <a:tr h="19251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Spring Cleanup/Annual Beach Party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 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500.00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</a:tr>
              <a:tr h="1925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OPERATING EXPENSES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$    </a:t>
                      </a: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19,222.32 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</a:tr>
              <a:tr h="192513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</a:tr>
              <a:tr h="255467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MAINTENANCE &amp; IMPROVEMENTS</a:t>
                      </a: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BUDGET</a:t>
                      </a:r>
                      <a:r>
                        <a:rPr lang="en-US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</a:t>
                      </a:r>
                      <a:endParaRPr lang="en-US" sz="160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</a:tr>
              <a:tr h="1925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</a:tr>
              <a:tr h="1925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Lodge cleaning &amp; supplies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200.00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</a:tr>
              <a:tr h="1925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Repairs &amp; Maintenance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2,000.00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</a:tr>
              <a:tr h="1925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Fuel / Supplies for Mowing, etc.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100.00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</a:tr>
              <a:tr h="192513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Pond Maintenance (Solitude Lake Management)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25,000.00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</a:tr>
              <a:tr h="2203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MAINTENANCE &amp; IMPROVEMENTS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$   </a:t>
                      </a: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27,300.00 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</a:tr>
              <a:tr h="192513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</a:tr>
              <a:tr h="1962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EXPENSES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$      </a:t>
                      </a: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46,522.32 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36" marR="3536" marT="3536" marB="0" anchor="ctr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447800"/>
            <a:ext cx="8229600" cy="1143000"/>
          </a:xfrm>
        </p:spPr>
        <p:txBody>
          <a:bodyPr/>
          <a:lstStyle/>
          <a:p>
            <a:r>
              <a:rPr lang="en-US" dirty="0" smtClean="0"/>
              <a:t>Voting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667001"/>
            <a:ext cx="8153400" cy="2286000"/>
          </a:xfrm>
        </p:spPr>
        <p:txBody>
          <a:bodyPr/>
          <a:lstStyle/>
          <a:p>
            <a:r>
              <a:rPr lang="en-US" dirty="0" smtClean="0"/>
              <a:t>2023-2024 Annual Maintenance and Deed Assessment Fee</a:t>
            </a:r>
          </a:p>
          <a:p>
            <a:r>
              <a:rPr lang="en-US" dirty="0" smtClean="0"/>
              <a:t>PPOA Board of Directors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8583613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280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hape 6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772400" cy="762000"/>
          </a:xfrm>
        </p:spPr>
        <p:txBody>
          <a:bodyPr/>
          <a:lstStyle/>
          <a:p>
            <a:pPr defTabSz="685800" eaLnBrk="1" hangingPunct="1"/>
            <a:r>
              <a:rPr lang="en-US" altLang="en-US" sz="4000" dirty="0" smtClean="0"/>
              <a:t>Agenda</a:t>
            </a:r>
          </a:p>
        </p:txBody>
      </p:sp>
      <p:sp>
        <p:nvSpPr>
          <p:cNvPr id="15363" name="Shape 6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791200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Welcome</a:t>
            </a:r>
          </a:p>
          <a:p>
            <a:pPr eaLnBrk="1" hangingPunct="1"/>
            <a:r>
              <a:rPr lang="en-US" altLang="en-US" sz="2800" dirty="0" smtClean="0"/>
              <a:t>Thanks to all who help keep the Association running</a:t>
            </a:r>
          </a:p>
          <a:p>
            <a:pPr eaLnBrk="1" hangingPunct="1"/>
            <a:r>
              <a:rPr lang="en-US" altLang="en-US" sz="2800" dirty="0" smtClean="0"/>
              <a:t>Minutes of 2021 PPOA Annual Meeting </a:t>
            </a:r>
            <a:endParaRPr lang="en-US" altLang="en-US" sz="2800" dirty="0" smtClean="0"/>
          </a:p>
          <a:p>
            <a:pPr eaLnBrk="1" hangingPunct="1"/>
            <a:r>
              <a:rPr lang="en-US" altLang="en-US" sz="2800" dirty="0" smtClean="0"/>
              <a:t>Treasurer’s </a:t>
            </a:r>
            <a:r>
              <a:rPr lang="en-US" altLang="en-US" sz="2800" dirty="0" smtClean="0"/>
              <a:t>Report</a:t>
            </a:r>
          </a:p>
          <a:p>
            <a:pPr eaLnBrk="1" hangingPunct="1"/>
            <a:r>
              <a:rPr lang="en-US" altLang="en-US" sz="2800" dirty="0" smtClean="0"/>
              <a:t>Old Business </a:t>
            </a:r>
          </a:p>
          <a:p>
            <a:pPr eaLnBrk="1" hangingPunct="1"/>
            <a:r>
              <a:rPr lang="en-US" altLang="en-US" sz="2800" dirty="0" smtClean="0"/>
              <a:t>New Business</a:t>
            </a:r>
          </a:p>
          <a:p>
            <a:pPr eaLnBrk="1" hangingPunct="1"/>
            <a:r>
              <a:rPr lang="en-US" altLang="en-US" sz="2800" dirty="0" smtClean="0"/>
              <a:t>Vote and set the </a:t>
            </a:r>
            <a:r>
              <a:rPr lang="en-US" altLang="en-US" sz="2800" dirty="0" smtClean="0"/>
              <a:t>2023-2024 </a:t>
            </a:r>
            <a:r>
              <a:rPr lang="en-US" altLang="en-US" sz="2800" dirty="0" smtClean="0"/>
              <a:t>Annual Membership and Deed Assessment Fee</a:t>
            </a:r>
          </a:p>
          <a:p>
            <a:pPr eaLnBrk="1" hangingPunct="1"/>
            <a:r>
              <a:rPr lang="en-US" altLang="en-US" sz="2800" dirty="0" smtClean="0"/>
              <a:t>Elections</a:t>
            </a:r>
          </a:p>
          <a:p>
            <a:pPr eaLnBrk="1" hangingPunct="1"/>
            <a:r>
              <a:rPr lang="en-US" altLang="en-US" sz="2800" dirty="0" smtClean="0"/>
              <a:t>Q&amp;A</a:t>
            </a:r>
          </a:p>
          <a:p>
            <a:pPr eaLnBrk="1" hangingPunct="1">
              <a:spcBef>
                <a:spcPts val="600"/>
              </a:spcBef>
              <a:buClr>
                <a:srgbClr val="376092"/>
              </a:buClr>
            </a:pPr>
            <a:r>
              <a:rPr lang="en-US" altLang="en-US" sz="2800" dirty="0" smtClean="0"/>
              <a:t>Adjournment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hape 151"/>
          <p:cNvSpPr>
            <a:spLocks noGrp="1"/>
          </p:cNvSpPr>
          <p:nvPr>
            <p:ph type="title"/>
          </p:nvPr>
        </p:nvSpPr>
        <p:spPr>
          <a:xfrm>
            <a:off x="304799" y="1676400"/>
            <a:ext cx="8583613" cy="9144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Vote For PPOA Board Of Directors </a:t>
            </a:r>
          </a:p>
        </p:txBody>
      </p:sp>
      <p:sp>
        <p:nvSpPr>
          <p:cNvPr id="43011" name="Content Placeholder 1"/>
          <p:cNvSpPr>
            <a:spLocks noGrp="1"/>
          </p:cNvSpPr>
          <p:nvPr>
            <p:ph idx="1"/>
          </p:nvPr>
        </p:nvSpPr>
        <p:spPr>
          <a:xfrm>
            <a:off x="304800" y="2438400"/>
            <a:ext cx="8507413" cy="3429000"/>
          </a:xfrm>
        </p:spPr>
        <p:txBody>
          <a:bodyPr/>
          <a:lstStyle/>
          <a:p>
            <a:pPr marL="301625" lvl="1" indent="0" defTabSz="822325" eaLnBrk="1" hangingPunct="1">
              <a:spcBef>
                <a:spcPts val="600"/>
              </a:spcBef>
              <a:buClr>
                <a:srgbClr val="376092"/>
              </a:buClr>
              <a:buNone/>
              <a:defRPr/>
            </a:pPr>
            <a:r>
              <a:rPr lang="en-US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President: 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Bill Homans </a:t>
            </a:r>
            <a:r>
              <a:rPr lang="en-US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(Expires 2023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01625" lvl="1" indent="0" defTabSz="822325" eaLnBrk="1" hangingPunct="1">
              <a:spcBef>
                <a:spcPts val="600"/>
              </a:spcBef>
              <a:buClr>
                <a:srgbClr val="376092"/>
              </a:buClr>
              <a:buNone/>
              <a:defRPr/>
            </a:pPr>
            <a:r>
              <a:rPr lang="en-US" alt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Treasurer</a:t>
            </a:r>
            <a:r>
              <a:rPr lang="en-US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Gail </a:t>
            </a:r>
            <a:r>
              <a:rPr lang="en-US" alt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Orciuch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1625" lvl="1" indent="0" defTabSz="822325" eaLnBrk="1" hangingPunct="1">
              <a:spcBef>
                <a:spcPts val="600"/>
              </a:spcBef>
              <a:buClr>
                <a:srgbClr val="376092"/>
              </a:buClr>
              <a:buNone/>
              <a:defRPr/>
            </a:pPr>
            <a:r>
              <a:rPr lang="en-US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Clerk: </a:t>
            </a:r>
            <a:r>
              <a:rPr lang="en-US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Dennis </a:t>
            </a:r>
            <a:r>
              <a:rPr lang="en-US" alt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Majikas</a:t>
            </a:r>
            <a:r>
              <a:rPr lang="en-US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(Exp. 2023) / Jim Ellis Assistant</a:t>
            </a:r>
            <a:endParaRPr lang="en-US" alt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1625" lvl="1" indent="0" defTabSz="822325" eaLnBrk="1" hangingPunct="1">
              <a:spcBef>
                <a:spcPts val="600"/>
              </a:spcBef>
              <a:buClr>
                <a:srgbClr val="376092"/>
              </a:buClr>
              <a:buNone/>
              <a:defRPr/>
            </a:pPr>
            <a:r>
              <a:rPr lang="en-US" alt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Directors:</a:t>
            </a:r>
          </a:p>
          <a:p>
            <a:pPr marL="400050" lvl="1" indent="0">
              <a:buNone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Josh Adams 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(Exp. 2022) 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Dave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Blad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(Exp. 2023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)	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Bob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Brooks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(Exp. 2023)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John Day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(Exp. 2023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)	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Jeanne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Carter 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(Exp. 2022)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Lee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Carter 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(Exp. 2022)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400050" lvl="1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Bill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Poudrier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(Exp. 2023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)	</a:t>
            </a:r>
          </a:p>
          <a:p>
            <a:pPr marL="301625" lvl="1" indent="0" defTabSz="822325" eaLnBrk="1" hangingPunct="1">
              <a:spcBef>
                <a:spcPts val="600"/>
              </a:spcBef>
              <a:buClr>
                <a:srgbClr val="376092"/>
              </a:buClr>
              <a:buNone/>
              <a:defRPr/>
            </a:pPr>
            <a:r>
              <a:rPr lang="en-US" alt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Associate</a:t>
            </a:r>
            <a:r>
              <a:rPr lang="en-US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Jim </a:t>
            </a:r>
            <a:r>
              <a:rPr lang="en-US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Ellis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1625" lvl="1" indent="0" defTabSz="822325" eaLnBrk="1" hangingPunct="1">
              <a:spcBef>
                <a:spcPts val="600"/>
              </a:spcBef>
              <a:buClr>
                <a:srgbClr val="376092"/>
              </a:buClr>
              <a:buNone/>
              <a:defRPr/>
            </a:pPr>
            <a:r>
              <a:rPr lang="en-US" alt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Webmaster:</a:t>
            </a:r>
            <a:r>
              <a:rPr lang="en-US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Brendon </a:t>
            </a:r>
            <a:r>
              <a:rPr lang="en-US" alt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Toupense</a:t>
            </a:r>
            <a:endParaRPr lang="en-US" alt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1625" lvl="1" indent="0" defTabSz="822325" eaLnBrk="1" hangingPunct="1">
              <a:spcBef>
                <a:spcPts val="600"/>
              </a:spcBef>
              <a:buClr>
                <a:srgbClr val="376092"/>
              </a:buClr>
              <a:buNone/>
              <a:defRPr/>
            </a:pPr>
            <a:endParaRPr lang="en-US" alt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1625" lvl="1" indent="0" algn="ctr" defTabSz="822325" eaLnBrk="1" hangingPunct="1">
              <a:spcBef>
                <a:spcPts val="600"/>
              </a:spcBef>
              <a:buClr>
                <a:srgbClr val="376092"/>
              </a:buClr>
              <a:buNone/>
              <a:defRPr/>
            </a:pP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Volunteers are </a:t>
            </a:r>
            <a:r>
              <a:rPr lang="en-US" alt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always needed and much appreciated.</a:t>
            </a:r>
            <a:endParaRPr lang="en-US" alt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822325" eaLnBrk="1" hangingPunct="1">
              <a:defRPr/>
            </a:pPr>
            <a:endParaRPr lang="en-US" altLang="en-US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8583613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Q &amp; A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8583613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877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hape 155"/>
          <p:cNvSpPr>
            <a:spLocks noGrp="1"/>
          </p:cNvSpPr>
          <p:nvPr>
            <p:ph type="ctrTitle"/>
          </p:nvPr>
        </p:nvSpPr>
        <p:spPr>
          <a:xfrm>
            <a:off x="762000" y="2590800"/>
            <a:ext cx="7772400" cy="1600200"/>
          </a:xfrm>
        </p:spPr>
        <p:txBody>
          <a:bodyPr/>
          <a:lstStyle/>
          <a:p>
            <a:pPr eaLnBrk="1" hangingPunct="1"/>
            <a:r>
              <a:rPr lang="en-US" altLang="en-US" sz="8000" dirty="0" smtClean="0"/>
              <a:t>Thank You</a:t>
            </a:r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8583613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hape 6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685800" eaLnBrk="1" hangingPunct="1"/>
            <a:r>
              <a:rPr lang="en-US" altLang="en-US" sz="8000" dirty="0" smtClean="0"/>
              <a:t>Thanks Volunteers!</a:t>
            </a:r>
          </a:p>
        </p:txBody>
      </p:sp>
      <p:sp>
        <p:nvSpPr>
          <p:cNvPr id="65" name="Shape 65"/>
          <p:cNvSpPr>
            <a:spLocks noGrp="1"/>
          </p:cNvSpPr>
          <p:nvPr>
            <p:ph idx="1"/>
          </p:nvPr>
        </p:nvSpPr>
        <p:spPr>
          <a:xfrm>
            <a:off x="533400" y="1981200"/>
            <a:ext cx="8382000" cy="4495800"/>
          </a:xfrm>
        </p:spPr>
        <p:txBody>
          <a:bodyPr rtlCol="0">
            <a:normAutofit/>
          </a:bodyPr>
          <a:lstStyle/>
          <a:p>
            <a:pPr marL="0" indent="0" defTabSz="704087" eaLnBrk="1" fontAlgn="auto" hangingPunct="1">
              <a:spcBef>
                <a:spcPts val="500"/>
              </a:spcBef>
              <a:spcAft>
                <a:spcPts val="0"/>
              </a:spcAft>
              <a:buFont typeface="Arial" pitchFamily="34" charset="0"/>
              <a:buNone/>
              <a:defRPr sz="1800"/>
            </a:pPr>
            <a:r>
              <a:rPr lang="en-US" sz="4800" dirty="0" smtClean="0">
                <a:latin typeface="+mj-lt"/>
              </a:rPr>
              <a:t>Thank you to all of our neighbors who have volunteered to help PPOA throughout the year. It’s your neighborhood, and you help keep it running!</a:t>
            </a:r>
            <a:endParaRPr sz="4800" dirty="0"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ctrTitle"/>
          </p:nvPr>
        </p:nvSpPr>
        <p:spPr>
          <a:xfrm>
            <a:off x="709612" y="2133600"/>
            <a:ext cx="7824787" cy="2209800"/>
          </a:xfrm>
        </p:spPr>
        <p:txBody>
          <a:bodyPr/>
          <a:lstStyle/>
          <a:p>
            <a:r>
              <a:rPr lang="en-US" altLang="en-US" dirty="0" smtClean="0"/>
              <a:t>Minutes of May 2021 Annual Meeting 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8583613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3"/>
          <p:cNvSpPr>
            <a:spLocks noGrp="1"/>
          </p:cNvSpPr>
          <p:nvPr>
            <p:ph type="ctrTitle"/>
          </p:nvPr>
        </p:nvSpPr>
        <p:spPr>
          <a:xfrm>
            <a:off x="685800" y="2206625"/>
            <a:ext cx="7848600" cy="206057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Treasurer’s Report</a:t>
            </a: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8583613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hape 75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000" dirty="0" smtClean="0"/>
              <a:t>TOTAL NET WORTH as of 3/31/2022</a:t>
            </a:r>
            <a:endParaRPr lang="en-US" altLang="en-US" sz="23900" b="1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737014"/>
              </p:ext>
            </p:extLst>
          </p:nvPr>
        </p:nvGraphicFramePr>
        <p:xfrm>
          <a:off x="533400" y="1981200"/>
          <a:ext cx="8077200" cy="4541422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5003830"/>
                <a:gridCol w="3073370"/>
              </a:tblGrid>
              <a:tr h="6705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i="0" dirty="0" smtClean="0">
                          <a:latin typeface="+mn-lt"/>
                          <a:cs typeface="Arial" panose="020B0604020202020204" pitchFamily="34" charset="0"/>
                        </a:rPr>
                        <a:t>Real Estate (Lodge and Land)</a:t>
                      </a:r>
                      <a:endParaRPr lang="en-US" sz="3200" b="0" i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6" marB="4571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i="0" dirty="0" smtClean="0">
                          <a:latin typeface="+mn-lt"/>
                          <a:cs typeface="Arial" panose="020B0604020202020204" pitchFamily="34" charset="0"/>
                        </a:rPr>
                        <a:t>$300,938.75</a:t>
                      </a:r>
                      <a:endParaRPr lang="en-US" sz="3200" b="0" i="0" dirty="0" smtClean="0">
                        <a:latin typeface="+mn-lt"/>
                        <a:ea typeface="Times New Roman"/>
                        <a:cs typeface="Arial" panose="020B0604020202020204" pitchFamily="34" charset="0"/>
                        <a:sym typeface="Times New Roman"/>
                      </a:endParaRPr>
                    </a:p>
                  </a:txBody>
                  <a:tcPr marT="45716" marB="45716" anchor="ctr"/>
                </a:tc>
              </a:tr>
              <a:tr h="518115">
                <a:tc>
                  <a:txBody>
                    <a:bodyPr/>
                    <a:lstStyle/>
                    <a:p>
                      <a:pPr algn="l"/>
                      <a:r>
                        <a:rPr lang="en-US" sz="3200" b="0" i="0" dirty="0" smtClean="0">
                          <a:latin typeface="+mn-lt"/>
                          <a:cs typeface="Arial" panose="020B0604020202020204" pitchFamily="34" charset="0"/>
                        </a:rPr>
                        <a:t>Investment portfolio </a:t>
                      </a:r>
                      <a:endParaRPr lang="en-US" sz="3200" b="0" i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6" marB="4571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i="0" dirty="0" smtClean="0">
                          <a:latin typeface="+mn-lt"/>
                          <a:cs typeface="Arial" panose="020B0604020202020204" pitchFamily="34" charset="0"/>
                        </a:rPr>
                        <a:t>$</a:t>
                      </a:r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249,751.44 </a:t>
                      </a:r>
                      <a:endParaRPr lang="en-US" sz="3200" b="0" i="0" dirty="0" smtClean="0">
                        <a:latin typeface="+mn-lt"/>
                        <a:ea typeface="Times New Roman"/>
                        <a:cs typeface="Arial" panose="020B0604020202020204" pitchFamily="34" charset="0"/>
                        <a:sym typeface="Times New Roman"/>
                      </a:endParaRPr>
                    </a:p>
                  </a:txBody>
                  <a:tcPr marT="45716" marB="45716" anchor="ctr"/>
                </a:tc>
              </a:tr>
              <a:tr h="518115">
                <a:tc>
                  <a:txBody>
                    <a:bodyPr/>
                    <a:lstStyle/>
                    <a:p>
                      <a:pPr algn="l"/>
                      <a:r>
                        <a:rPr lang="en-US" sz="3200" b="0" i="0" dirty="0" smtClean="0">
                          <a:latin typeface="+mn-lt"/>
                          <a:cs typeface="Arial" panose="020B0604020202020204" pitchFamily="34" charset="0"/>
                        </a:rPr>
                        <a:t>Cash	</a:t>
                      </a:r>
                      <a:endParaRPr lang="en-US" sz="3200" b="0" i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6" marB="4571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i="0" kern="1200" dirty="0" smtClean="0">
                          <a:latin typeface="+mn-lt"/>
                          <a:cs typeface="Arial" panose="020B0604020202020204" pitchFamily="34" charset="0"/>
                        </a:rPr>
                        <a:t>$33,255.31</a:t>
                      </a:r>
                      <a:endParaRPr lang="en-US" sz="3200" b="0" i="0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6" marB="4571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115">
                <a:tc>
                  <a:txBody>
                    <a:bodyPr/>
                    <a:lstStyle/>
                    <a:p>
                      <a:pPr algn="l"/>
                      <a:r>
                        <a:rPr lang="en-US" sz="3200" b="0" i="0" dirty="0" smtClean="0">
                          <a:latin typeface="+mn-lt"/>
                          <a:cs typeface="Arial" panose="020B0604020202020204" pitchFamily="34" charset="0"/>
                        </a:rPr>
                        <a:t>Total assets </a:t>
                      </a:r>
                      <a:endParaRPr lang="en-US" sz="3200" b="0" i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6" marB="4571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i="0" dirty="0" smtClean="0">
                          <a:latin typeface="+mn-lt"/>
                          <a:cs typeface="Arial" panose="020B0604020202020204" pitchFamily="34" charset="0"/>
                        </a:rPr>
                        <a:t>$583,945.50</a:t>
                      </a:r>
                      <a:endParaRPr lang="en-US" sz="3200" b="0" i="0" dirty="0" smtClean="0">
                        <a:latin typeface="+mn-lt"/>
                        <a:ea typeface="Times New Roman"/>
                        <a:cs typeface="Arial" panose="020B0604020202020204" pitchFamily="34" charset="0"/>
                        <a:sym typeface="Times New Roman"/>
                      </a:endParaRPr>
                    </a:p>
                  </a:txBody>
                  <a:tcPr marT="45716" marB="4571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18115">
                <a:tc>
                  <a:txBody>
                    <a:bodyPr/>
                    <a:lstStyle/>
                    <a:p>
                      <a:pPr algn="l"/>
                      <a:r>
                        <a:rPr lang="en-US" sz="3200" b="0" i="0" dirty="0" smtClean="0">
                          <a:latin typeface="+mn-lt"/>
                          <a:cs typeface="Arial" panose="020B0604020202020204" pitchFamily="34" charset="0"/>
                        </a:rPr>
                        <a:t>Total liability </a:t>
                      </a:r>
                      <a:endParaRPr lang="en-US" sz="3200" b="0" i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6" marB="45716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3200" b="0" i="0" kern="1200" dirty="0" smtClean="0">
                          <a:latin typeface="+mn-lt"/>
                          <a:cs typeface="Arial" panose="020B0604020202020204" pitchFamily="34" charset="0"/>
                        </a:rPr>
                        <a:t>$0</a:t>
                      </a:r>
                      <a:endParaRPr lang="en-US" sz="32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6" marB="45716" anchor="ctr"/>
                </a:tc>
              </a:tr>
              <a:tr h="94479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b="0" i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Net worth </a:t>
                      </a:r>
                      <a:endParaRPr lang="en-US" sz="3200" b="0" i="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6" marB="4571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0" i="0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i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$</a:t>
                      </a:r>
                      <a:r>
                        <a:rPr lang="en-US" sz="3200" b="0" i="0" dirty="0" smtClean="0">
                          <a:latin typeface="+mn-lt"/>
                          <a:cs typeface="Arial" panose="020B0604020202020204" pitchFamily="34" charset="0"/>
                        </a:rPr>
                        <a:t>583,945.50</a:t>
                      </a:r>
                      <a:endParaRPr lang="en-US" sz="3200" b="0" i="0" dirty="0" smtClean="0">
                        <a:latin typeface="+mn-lt"/>
                        <a:ea typeface="Times New Roman"/>
                        <a:cs typeface="Arial" panose="020B0604020202020204" pitchFamily="34" charset="0"/>
                        <a:sym typeface="Times New Roman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0" i="0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anose="020B0604020202020204" pitchFamily="34" charset="0"/>
                        <a:sym typeface="Times New Roman"/>
                      </a:endParaRPr>
                    </a:p>
                  </a:txBody>
                  <a:tcPr marT="45716" marB="45716" anchor="ctr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hape 97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 sz="3600" dirty="0" smtClean="0"/>
              <a:t>Investment Portfolio</a:t>
            </a:r>
            <a:endParaRPr lang="en-US" altLang="en-US" sz="7200" dirty="0" smtClean="0"/>
          </a:p>
        </p:txBody>
      </p:sp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3351018"/>
              </p:ext>
            </p:extLst>
          </p:nvPr>
        </p:nvGraphicFramePr>
        <p:xfrm>
          <a:off x="228600" y="1295400"/>
          <a:ext cx="86868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hape 97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 sz="3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Payments History (FY'2016 - FY'2022)</a:t>
            </a:r>
          </a:p>
        </p:txBody>
      </p:sp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8027754"/>
              </p:ext>
            </p:extLst>
          </p:nvPr>
        </p:nvGraphicFramePr>
        <p:xfrm>
          <a:off x="227013" y="1323975"/>
          <a:ext cx="8353425" cy="49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508" name="Rectangle 2"/>
          <p:cNvSpPr>
            <a:spLocks noChangeArrowheads="1"/>
          </p:cNvSpPr>
          <p:nvPr/>
        </p:nvSpPr>
        <p:spPr bwMode="auto">
          <a:xfrm>
            <a:off x="4441825" y="3198813"/>
            <a:ext cx="2603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 </a:t>
            </a:r>
          </a:p>
        </p:txBody>
      </p:sp>
      <p:sp>
        <p:nvSpPr>
          <p:cNvPr id="21509" name="Rectangle 3"/>
          <p:cNvSpPr>
            <a:spLocks noChangeArrowheads="1"/>
          </p:cNvSpPr>
          <p:nvPr/>
        </p:nvSpPr>
        <p:spPr bwMode="auto">
          <a:xfrm>
            <a:off x="4441825" y="3198813"/>
            <a:ext cx="2603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Edward Jones Asset Allocation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480060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Total Portfolio as of March </a:t>
            </a:r>
            <a:r>
              <a:rPr lang="en-US" b="1" dirty="0"/>
              <a:t>31, </a:t>
            </a:r>
            <a:r>
              <a:rPr lang="en-US" b="1" dirty="0" smtClean="0"/>
              <a:t>2022</a:t>
            </a:r>
          </a:p>
          <a:p>
            <a:pPr marL="0" indent="0" algn="ctr">
              <a:buNone/>
            </a:pPr>
            <a:r>
              <a:rPr lang="en-US" b="1" dirty="0" smtClean="0"/>
              <a:t>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193827854"/>
              </p:ext>
            </p:extLst>
          </p:nvPr>
        </p:nvGraphicFramePr>
        <p:xfrm>
          <a:off x="762000" y="2133600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Avenir Book"/>
        <a:ea typeface="Avenir Book"/>
        <a:cs typeface="Avenir Book"/>
      </a:majorFont>
      <a:minorFont>
        <a:latin typeface="Calibri"/>
        <a:ea typeface="Calibri"/>
        <a:cs typeface="Calibri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51306</TotalTime>
  <Words>1148</Words>
  <Application>Microsoft Office PowerPoint</Application>
  <PresentationFormat>On-screen Show (4:3)</PresentationFormat>
  <Paragraphs>354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2022 Wachusett Shores and PPOA Annual Meeting</vt:lpstr>
      <vt:lpstr>Agenda</vt:lpstr>
      <vt:lpstr>Thanks Volunteers!</vt:lpstr>
      <vt:lpstr>Minutes of May 2021 Annual Meeting </vt:lpstr>
      <vt:lpstr>Treasurer’s Report</vt:lpstr>
      <vt:lpstr>TOTAL NET WORTH as of 3/31/2022</vt:lpstr>
      <vt:lpstr>Investment Portfolio</vt:lpstr>
      <vt:lpstr>Payments History (FY'2016 - FY'2022)</vt:lpstr>
      <vt:lpstr>Edward Jones Asset Allocation</vt:lpstr>
      <vt:lpstr>FY 2021-2022 Expenses</vt:lpstr>
      <vt:lpstr>FY 2021-2022 MAINTENANCE &amp; IMPROVEMENTS</vt:lpstr>
      <vt:lpstr> FY 2021-2022 INCOME</vt:lpstr>
      <vt:lpstr>Operating Budget</vt:lpstr>
      <vt:lpstr>Accounts as of March 31, 2022</vt:lpstr>
      <vt:lpstr>Old Business</vt:lpstr>
      <vt:lpstr>New Business</vt:lpstr>
      <vt:lpstr>PowerPoint Presentation</vt:lpstr>
      <vt:lpstr>PROPOSED FY2022-23 BUDGET</vt:lpstr>
      <vt:lpstr>Voting</vt:lpstr>
      <vt:lpstr>Vote For PPOA Board Of Directors </vt:lpstr>
      <vt:lpstr>PowerPoint Presentation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BearlyReadBooks</dc:creator>
  <cp:lastModifiedBy>Bearly Read Books</cp:lastModifiedBy>
  <cp:revision>333</cp:revision>
  <cp:lastPrinted>2019-05-28T12:09:54Z</cp:lastPrinted>
  <dcterms:modified xsi:type="dcterms:W3CDTF">2022-05-15T14:24:16Z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layBack">
    <vt:bool>true</vt:bool>
  </property>
</Properties>
</file>